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8" r:id="rId5"/>
    <p:sldId id="277" r:id="rId6"/>
    <p:sldId id="259" r:id="rId7"/>
    <p:sldId id="278" r:id="rId8"/>
    <p:sldId id="260" r:id="rId9"/>
    <p:sldId id="279" r:id="rId10"/>
    <p:sldId id="261" r:id="rId11"/>
    <p:sldId id="280" r:id="rId12"/>
    <p:sldId id="263" r:id="rId13"/>
    <p:sldId id="281" r:id="rId14"/>
    <p:sldId id="264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CWyOyM9tsCqTtDyxIeB7V5Fn/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0726BF-A616-4CEE-8080-39C5BCDEE2C1}">
  <a:tblStyle styleId="{C40726BF-A616-4CEE-8080-39C5BCDEE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dd7bd8a8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0dd7bd8a8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dc7ca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0dc7ca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dc7cac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20dc7cac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28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p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" y="0"/>
            <a:ext cx="911025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81579" y="4257074"/>
            <a:ext cx="85725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OMAR ORLANDO AGUILERA GONZÁLEZ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O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Dirección de Planeación Estratégica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056640" y="1114102"/>
            <a:ext cx="705103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REVISIÓN DE POLÍTICIAS PÚBLICAS CIERRE DE VIGENCIA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 de diciembre</a:t>
            </a:r>
            <a:r>
              <a:rPr lang="es-CO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2023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CO" sz="2400" b="1" dirty="0">
                <a:solidFill>
                  <a:srgbClr val="0B416F"/>
                </a:solidFill>
              </a:rPr>
              <a:t>5. </a:t>
            </a:r>
            <a:r>
              <a:rPr lang="es-ES" sz="2400" b="1" dirty="0">
                <a:solidFill>
                  <a:srgbClr val="0B416F"/>
                </a:solidFill>
              </a:rPr>
              <a:t>POLÍTICA PÚBLICA PIIAF EVALUACIÓN 31 DE DICIEMBRE DE 2023.</a:t>
            </a:r>
            <a:br>
              <a:rPr lang="es-ES" sz="2400" b="1" dirty="0">
                <a:solidFill>
                  <a:srgbClr val="0B416F"/>
                </a:solidFill>
              </a:rPr>
            </a:br>
            <a:r>
              <a:rPr lang="es-ES" sz="2400" b="1" dirty="0">
                <a:solidFill>
                  <a:srgbClr val="0B416F"/>
                </a:solidFill>
              </a:rPr>
              <a:t>Aprobada mediante acuerdo N° 12 de 2019.</a:t>
            </a:r>
            <a:endParaRPr sz="2400" dirty="0">
              <a:solidFill>
                <a:srgbClr val="0B41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9B1D278-6177-18D6-A5FE-105EAAD81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772862"/>
              </p:ext>
            </p:extLst>
          </p:nvPr>
        </p:nvGraphicFramePr>
        <p:xfrm>
          <a:off x="304800" y="1427163"/>
          <a:ext cx="44704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271030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563537375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220692138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4015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90,27%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22,57%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6,45%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545367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D714DE-E9A6-1477-39E5-EBA9F1BCA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90364"/>
              </p:ext>
            </p:extLst>
          </p:nvPr>
        </p:nvGraphicFramePr>
        <p:xfrm>
          <a:off x="5227320" y="1427163"/>
          <a:ext cx="29972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488417947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115147454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CANTIDAD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1568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1235660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7.028.940.377,96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532841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1BF97CF-535E-38B1-D436-5848E22B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9" y="2480172"/>
            <a:ext cx="4160881" cy="31778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C7B74F-CB47-56FD-C2AC-42F1010D6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320" y="2440664"/>
            <a:ext cx="2997200" cy="34576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6DC6D7C-D559-5640-8361-2258FDD1A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076784"/>
              </p:ext>
            </p:extLst>
          </p:nvPr>
        </p:nvGraphicFramePr>
        <p:xfrm>
          <a:off x="396240" y="701040"/>
          <a:ext cx="3362960" cy="60706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95492">
                  <a:extLst>
                    <a:ext uri="{9D8B030D-6E8A-4147-A177-3AD203B41FA5}">
                      <a16:colId xmlns:a16="http://schemas.microsoft.com/office/drawing/2014/main" val="1559684835"/>
                    </a:ext>
                  </a:extLst>
                </a:gridCol>
                <a:gridCol w="1667468">
                  <a:extLst>
                    <a:ext uri="{9D8B030D-6E8A-4147-A177-3AD203B41FA5}">
                      <a16:colId xmlns:a16="http://schemas.microsoft.com/office/drawing/2014/main" val="387308050"/>
                    </a:ext>
                  </a:extLst>
                </a:gridCol>
              </a:tblGrid>
              <a:tr h="398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TORAL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3323529"/>
                  </a:ext>
                </a:extLst>
              </a:tr>
              <a:tr h="208135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6.305.136.136,98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 7.028.940.377,96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522970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64F2F2-DE29-0773-FA76-46E62BADB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12333"/>
              </p:ext>
            </p:extLst>
          </p:nvPr>
        </p:nvGraphicFramePr>
        <p:xfrm>
          <a:off x="4728210" y="701040"/>
          <a:ext cx="3145790" cy="60706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92475">
                  <a:extLst>
                    <a:ext uri="{9D8B030D-6E8A-4147-A177-3AD203B41FA5}">
                      <a16:colId xmlns:a16="http://schemas.microsoft.com/office/drawing/2014/main" val="1092839628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4068332366"/>
                    </a:ext>
                  </a:extLst>
                </a:gridCol>
              </a:tblGrid>
              <a:tr h="398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8400175"/>
                  </a:ext>
                </a:extLst>
              </a:tr>
              <a:tr h="208135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90,27%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111%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306056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FAB14C08-B31E-8D4F-33D1-6B82C7CA2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6" y="1685147"/>
            <a:ext cx="2946523" cy="34138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B12486-7CEF-8FDB-C55C-37FB37D2A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90" y="1685147"/>
            <a:ext cx="2946522" cy="32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CO" sz="2400" b="1" dirty="0">
                <a:solidFill>
                  <a:srgbClr val="0B416F"/>
                </a:solidFill>
              </a:rPr>
              <a:t>6. </a:t>
            </a:r>
            <a:r>
              <a:rPr lang="es-ES" sz="2400" b="1" dirty="0">
                <a:solidFill>
                  <a:srgbClr val="0B416F"/>
                </a:solidFill>
              </a:rPr>
              <a:t>POLÍTICA PÚBLICA PIIAF EVALUACIÓN 31 DE DICIEMBRE DE 2023.</a:t>
            </a:r>
            <a:br>
              <a:rPr lang="es-ES" sz="2400" b="1" dirty="0">
                <a:solidFill>
                  <a:srgbClr val="0B416F"/>
                </a:solidFill>
              </a:rPr>
            </a:br>
            <a:r>
              <a:rPr lang="es-ES" sz="2400" b="1" dirty="0">
                <a:solidFill>
                  <a:srgbClr val="0B416F"/>
                </a:solidFill>
              </a:rPr>
              <a:t>Aprobada mediante acuerdo N° 14 de 2021.</a:t>
            </a:r>
            <a:endParaRPr sz="2400" dirty="0">
              <a:solidFill>
                <a:srgbClr val="0B41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A5BD57-EC0A-01E2-0441-2C74AA058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70821"/>
              </p:ext>
            </p:extLst>
          </p:nvPr>
        </p:nvGraphicFramePr>
        <p:xfrm>
          <a:off x="355600" y="1553528"/>
          <a:ext cx="4470400" cy="683895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22255953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01362567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75538549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987676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98,97%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24,74%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7,07%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299729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63596B7-3984-3D3C-13FF-97ABAD3E6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08767"/>
              </p:ext>
            </p:extLst>
          </p:nvPr>
        </p:nvGraphicFramePr>
        <p:xfrm>
          <a:off x="5298440" y="1553528"/>
          <a:ext cx="2997200" cy="683895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427774238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651828616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CANTIDAD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276404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4141231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 450.864.634,11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1654652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8A92E86-B920-9667-403D-35FCB4F8D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28" y="2560320"/>
            <a:ext cx="3842572" cy="28296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BD9920-760E-7914-83E4-79C8B0B43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53" y="2560320"/>
            <a:ext cx="2669647" cy="31256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27EB8FA-C431-0E51-579E-9E8A3DC5E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55423"/>
              </p:ext>
            </p:extLst>
          </p:nvPr>
        </p:nvGraphicFramePr>
        <p:xfrm>
          <a:off x="476250" y="670561"/>
          <a:ext cx="3089910" cy="64008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32660">
                  <a:extLst>
                    <a:ext uri="{9D8B030D-6E8A-4147-A177-3AD203B41FA5}">
                      <a16:colId xmlns:a16="http://schemas.microsoft.com/office/drawing/2014/main" val="1153204564"/>
                    </a:ext>
                  </a:extLst>
                </a:gridCol>
                <a:gridCol w="1457250">
                  <a:extLst>
                    <a:ext uri="{9D8B030D-6E8A-4147-A177-3AD203B41FA5}">
                      <a16:colId xmlns:a16="http://schemas.microsoft.com/office/drawing/2014/main" val="921108411"/>
                    </a:ext>
                  </a:extLst>
                </a:gridCol>
              </a:tblGrid>
              <a:tr h="415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1030354"/>
                  </a:ext>
                </a:extLst>
              </a:tr>
              <a:tr h="22438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    368.825.390,00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450.864.634,11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5131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7E5978-EB73-9CA0-AF37-2775C7418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789513"/>
              </p:ext>
            </p:extLst>
          </p:nvPr>
        </p:nvGraphicFramePr>
        <p:xfrm>
          <a:off x="4342132" y="670562"/>
          <a:ext cx="3247388" cy="64008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43906">
                  <a:extLst>
                    <a:ext uri="{9D8B030D-6E8A-4147-A177-3AD203B41FA5}">
                      <a16:colId xmlns:a16="http://schemas.microsoft.com/office/drawing/2014/main" val="2373822624"/>
                    </a:ext>
                  </a:extLst>
                </a:gridCol>
                <a:gridCol w="1603482">
                  <a:extLst>
                    <a:ext uri="{9D8B030D-6E8A-4147-A177-3AD203B41FA5}">
                      <a16:colId xmlns:a16="http://schemas.microsoft.com/office/drawing/2014/main" val="979107513"/>
                    </a:ext>
                  </a:extLst>
                </a:gridCol>
              </a:tblGrid>
              <a:tr h="415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6812909"/>
                  </a:ext>
                </a:extLst>
              </a:tr>
              <a:tr h="224382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99%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122%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4252154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5D5B299-7FC9-3021-79EA-48C868985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1671321"/>
            <a:ext cx="2734310" cy="32017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571DAF-FBD4-987A-23FC-438C9A66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62" y="1671321"/>
            <a:ext cx="2734310" cy="30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9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dc7cacc3f_0_0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CO" sz="2400" b="1" dirty="0">
                <a:solidFill>
                  <a:srgbClr val="0B416F"/>
                </a:solidFill>
              </a:rPr>
              <a:t>7. </a:t>
            </a:r>
            <a:r>
              <a:rPr lang="es-ES" sz="2400" b="1" dirty="0">
                <a:solidFill>
                  <a:srgbClr val="0B416F"/>
                </a:solidFill>
              </a:rPr>
              <a:t>POLÍTICA PÚBLICA DE CULTURA EVALUACIÓN 31 DE DICIEMBRE DE 2023.</a:t>
            </a:r>
            <a:br>
              <a:rPr lang="es-ES" sz="2400" b="1" dirty="0">
                <a:solidFill>
                  <a:srgbClr val="0B416F"/>
                </a:solidFill>
              </a:rPr>
            </a:br>
            <a:r>
              <a:rPr lang="es-ES" sz="2400" b="1" dirty="0">
                <a:solidFill>
                  <a:srgbClr val="0B416F"/>
                </a:solidFill>
              </a:rPr>
              <a:t>Aprobada mediante acuerdo N° 17 de 2022.</a:t>
            </a:r>
            <a:endParaRPr sz="2400" dirty="0">
              <a:solidFill>
                <a:srgbClr val="0B41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B71335-E273-0D59-57C9-EC3580B2C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23419"/>
              </p:ext>
            </p:extLst>
          </p:nvPr>
        </p:nvGraphicFramePr>
        <p:xfrm>
          <a:off x="274320" y="1595120"/>
          <a:ext cx="4592320" cy="779145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2087418">
                  <a:extLst>
                    <a:ext uri="{9D8B030D-6E8A-4147-A177-3AD203B41FA5}">
                      <a16:colId xmlns:a16="http://schemas.microsoft.com/office/drawing/2014/main" val="3218188044"/>
                    </a:ext>
                  </a:extLst>
                </a:gridCol>
                <a:gridCol w="1239405">
                  <a:extLst>
                    <a:ext uri="{9D8B030D-6E8A-4147-A177-3AD203B41FA5}">
                      <a16:colId xmlns:a16="http://schemas.microsoft.com/office/drawing/2014/main" val="3830874140"/>
                    </a:ext>
                  </a:extLst>
                </a:gridCol>
                <a:gridCol w="1265497">
                  <a:extLst>
                    <a:ext uri="{9D8B030D-6E8A-4147-A177-3AD203B41FA5}">
                      <a16:colId xmlns:a16="http://schemas.microsoft.com/office/drawing/2014/main" val="81078471"/>
                    </a:ext>
                  </a:extLst>
                </a:gridCol>
              </a:tblGrid>
              <a:tr h="57365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9581649"/>
                  </a:ext>
                </a:extLst>
              </a:tr>
              <a:tr h="20548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52,05%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13,01%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4,00%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3904283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C5A5E21-7D07-8FD5-7681-F41B949FF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58003"/>
              </p:ext>
            </p:extLst>
          </p:nvPr>
        </p:nvGraphicFramePr>
        <p:xfrm>
          <a:off x="5267960" y="1595120"/>
          <a:ext cx="3134360" cy="779145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46867">
                  <a:extLst>
                    <a:ext uri="{9D8B030D-6E8A-4147-A177-3AD203B41FA5}">
                      <a16:colId xmlns:a16="http://schemas.microsoft.com/office/drawing/2014/main" val="872022964"/>
                    </a:ext>
                  </a:extLst>
                </a:gridCol>
                <a:gridCol w="1487493">
                  <a:extLst>
                    <a:ext uri="{9D8B030D-6E8A-4147-A177-3AD203B41FA5}">
                      <a16:colId xmlns:a16="http://schemas.microsoft.com/office/drawing/2014/main" val="1465522139"/>
                    </a:ext>
                  </a:extLst>
                </a:gridCol>
              </a:tblGrid>
              <a:tr h="5736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CANTIDAD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4064645"/>
                  </a:ext>
                </a:extLst>
              </a:tr>
              <a:tr h="205489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178956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6.518.671.663,95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7708256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7391B50-B454-3D3B-732E-1AA645961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31" y="2619394"/>
            <a:ext cx="3843169" cy="29293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E594819-A4F7-E2E3-5EEA-DCDB15C44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80" y="2619394"/>
            <a:ext cx="2585720" cy="29612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629749A-AE72-A875-44E2-385DFA2B0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91310"/>
              </p:ext>
            </p:extLst>
          </p:nvPr>
        </p:nvGraphicFramePr>
        <p:xfrm>
          <a:off x="438150" y="701040"/>
          <a:ext cx="3402330" cy="62738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40167">
                  <a:extLst>
                    <a:ext uri="{9D8B030D-6E8A-4147-A177-3AD203B41FA5}">
                      <a16:colId xmlns:a16="http://schemas.microsoft.com/office/drawing/2014/main" val="2943147348"/>
                    </a:ext>
                  </a:extLst>
                </a:gridCol>
                <a:gridCol w="1762163">
                  <a:extLst>
                    <a:ext uri="{9D8B030D-6E8A-4147-A177-3AD203B41FA5}">
                      <a16:colId xmlns:a16="http://schemas.microsoft.com/office/drawing/2014/main" val="1408255146"/>
                    </a:ext>
                  </a:extLst>
                </a:gridCol>
              </a:tblGrid>
              <a:tr h="4122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4033793"/>
                  </a:ext>
                </a:extLst>
              </a:tr>
              <a:tr h="2151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 6.108.964.865,83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    6.518.671.663,95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40060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D42AC6D-2C49-85E1-417C-B00617B24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50509"/>
              </p:ext>
            </p:extLst>
          </p:nvPr>
        </p:nvGraphicFramePr>
        <p:xfrm>
          <a:off x="4464050" y="701040"/>
          <a:ext cx="3145790" cy="62738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92475">
                  <a:extLst>
                    <a:ext uri="{9D8B030D-6E8A-4147-A177-3AD203B41FA5}">
                      <a16:colId xmlns:a16="http://schemas.microsoft.com/office/drawing/2014/main" val="1759172524"/>
                    </a:ext>
                  </a:extLst>
                </a:gridCol>
                <a:gridCol w="1553315">
                  <a:extLst>
                    <a:ext uri="{9D8B030D-6E8A-4147-A177-3AD203B41FA5}">
                      <a16:colId xmlns:a16="http://schemas.microsoft.com/office/drawing/2014/main" val="1384680942"/>
                    </a:ext>
                  </a:extLst>
                </a:gridCol>
              </a:tblGrid>
              <a:tr h="4122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1866496"/>
                  </a:ext>
                </a:extLst>
              </a:tr>
              <a:tr h="215102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52,05%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106,71%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322750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5BD6014-57EE-3C10-FFFC-4AE33C176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0" y="1779221"/>
            <a:ext cx="2874010" cy="29237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A23AB2-50A6-2C4B-07C5-3185B7037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24" y="1779221"/>
            <a:ext cx="2576296" cy="29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9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dc7cacc3f_0_0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CO" sz="2400" b="1" dirty="0">
                <a:solidFill>
                  <a:srgbClr val="0B416F"/>
                </a:solidFill>
              </a:rPr>
              <a:t>8. </a:t>
            </a:r>
            <a:r>
              <a:rPr lang="es-ES" sz="2400" b="1" dirty="0">
                <a:solidFill>
                  <a:srgbClr val="0B416F"/>
                </a:solidFill>
              </a:rPr>
              <a:t>POLÍTICA PÚBLICA DE VIVIENDA EVALUACIÓN 31 DE DICIEMBRE DE 2023.</a:t>
            </a:r>
            <a:br>
              <a:rPr lang="es-ES" sz="2400" b="1" dirty="0">
                <a:solidFill>
                  <a:srgbClr val="0B416F"/>
                </a:solidFill>
              </a:rPr>
            </a:br>
            <a:r>
              <a:rPr lang="es-ES" sz="2400" b="1" dirty="0">
                <a:solidFill>
                  <a:srgbClr val="0B416F"/>
                </a:solidFill>
              </a:rPr>
              <a:t>Aprobada mediante acuerdo </a:t>
            </a:r>
            <a:r>
              <a:rPr lang="es-ES" sz="2400" b="1" dirty="0" err="1">
                <a:solidFill>
                  <a:srgbClr val="0B416F"/>
                </a:solidFill>
              </a:rPr>
              <a:t>N°</a:t>
            </a:r>
            <a:r>
              <a:rPr lang="es-ES" sz="2400" b="1" dirty="0">
                <a:solidFill>
                  <a:srgbClr val="0B416F"/>
                </a:solidFill>
              </a:rPr>
              <a:t> 08 de 2023.</a:t>
            </a:r>
            <a:endParaRPr sz="2400" dirty="0">
              <a:solidFill>
                <a:srgbClr val="0B41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5A16E9A-78C0-095A-52A1-13CD3D94C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04410"/>
              </p:ext>
            </p:extLst>
          </p:nvPr>
        </p:nvGraphicFramePr>
        <p:xfrm>
          <a:off x="487680" y="1595120"/>
          <a:ext cx="4470400" cy="68580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3054767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914148900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596835577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075187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36,59%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9,15%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2,61%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704951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05EB53C-049F-CF43-F296-DACFB9827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06230"/>
              </p:ext>
            </p:extLst>
          </p:nvPr>
        </p:nvGraphicFramePr>
        <p:xfrm>
          <a:off x="5181600" y="1595120"/>
          <a:ext cx="2997200" cy="68580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26892674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53827324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CANTIDAD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57274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13813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     1.196.250,00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827379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3F4D0DD-4752-EDCB-4554-F7EFF0C2E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3" y="2565262"/>
            <a:ext cx="4305673" cy="317019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46C93C-9FF4-8CF3-3E66-9CA77A141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326" y="2565262"/>
            <a:ext cx="2927474" cy="33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52369FA-E356-0EC3-3B82-5F1310A6D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19477"/>
              </p:ext>
            </p:extLst>
          </p:nvPr>
        </p:nvGraphicFramePr>
        <p:xfrm>
          <a:off x="497840" y="762000"/>
          <a:ext cx="3342640" cy="569278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30885">
                  <a:extLst>
                    <a:ext uri="{9D8B030D-6E8A-4147-A177-3AD203B41FA5}">
                      <a16:colId xmlns:a16="http://schemas.microsoft.com/office/drawing/2014/main" val="4164236819"/>
                    </a:ext>
                  </a:extLst>
                </a:gridCol>
                <a:gridCol w="1711755">
                  <a:extLst>
                    <a:ext uri="{9D8B030D-6E8A-4147-A177-3AD203B41FA5}">
                      <a16:colId xmlns:a16="http://schemas.microsoft.com/office/drawing/2014/main" val="965621700"/>
                    </a:ext>
                  </a:extLst>
                </a:gridCol>
              </a:tblGrid>
              <a:tr h="3767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502999"/>
                  </a:ext>
                </a:extLst>
              </a:tr>
              <a:tr h="19255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 9.372.844.004,00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           1.196.250,00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415271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EBB21EE-F52F-69AF-806A-C8A065011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39437"/>
              </p:ext>
            </p:extLst>
          </p:nvPr>
        </p:nvGraphicFramePr>
        <p:xfrm>
          <a:off x="4443730" y="762000"/>
          <a:ext cx="3237230" cy="569278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38763">
                  <a:extLst>
                    <a:ext uri="{9D8B030D-6E8A-4147-A177-3AD203B41FA5}">
                      <a16:colId xmlns:a16="http://schemas.microsoft.com/office/drawing/2014/main" val="2649256542"/>
                    </a:ext>
                  </a:extLst>
                </a:gridCol>
                <a:gridCol w="1598467">
                  <a:extLst>
                    <a:ext uri="{9D8B030D-6E8A-4147-A177-3AD203B41FA5}">
                      <a16:colId xmlns:a16="http://schemas.microsoft.com/office/drawing/2014/main" val="1177488804"/>
                    </a:ext>
                  </a:extLst>
                </a:gridCol>
              </a:tblGrid>
              <a:tr h="3767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8417145"/>
                  </a:ext>
                </a:extLst>
              </a:tr>
              <a:tr h="19255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36,59%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329020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53840FC-4CF4-9113-C65A-0C79235B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9" y="1798178"/>
            <a:ext cx="3246401" cy="32616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92D5F4-267F-C2B3-E048-197AF05B3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98178"/>
            <a:ext cx="3064510" cy="33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8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C9009-C272-E7A9-398E-8725BE6E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s-CO" dirty="0"/>
              <a:t>Nota Aclaratoria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99F6EA-5423-E020-52F1-7901C2DE6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06600"/>
            <a:ext cx="7886700" cy="4351338"/>
          </a:xfrm>
        </p:spPr>
        <p:txBody>
          <a:bodyPr/>
          <a:lstStyle/>
          <a:p>
            <a:r>
              <a:rPr lang="es-CO" dirty="0"/>
              <a:t>Para el desarrollo de esta revisión se tomó como base la información presentada para el empalme de la administración 2020 - 2023</a:t>
            </a:r>
          </a:p>
        </p:txBody>
      </p:sp>
    </p:spTree>
    <p:extLst>
      <p:ext uri="{BB962C8B-B14F-4D97-AF65-F5344CB8AC3E}">
        <p14:creationId xmlns:p14="http://schemas.microsoft.com/office/powerpoint/2010/main" val="130557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ES" sz="2400" b="1" dirty="0">
                <a:solidFill>
                  <a:srgbClr val="0B416F"/>
                </a:solidFill>
                <a:latin typeface="Calibri"/>
                <a:ea typeface="Calibri"/>
                <a:cs typeface="Calibri"/>
                <a:sym typeface="Calibri"/>
              </a:rPr>
              <a:t>1. POLÍTICA PÚBLICA INTEGRAL FRENTE AL PROBLEMA DE LAS SUSTANCIAS PSICOACTIVAS EVALUACIÓN 31 DE DICIEMBRE DE 2023.</a:t>
            </a:r>
            <a:br>
              <a:rPr lang="es-ES" sz="2400" b="1" dirty="0">
                <a:solidFill>
                  <a:srgbClr val="0B416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2200" b="1" dirty="0">
                <a:solidFill>
                  <a:srgbClr val="0B416F"/>
                </a:solidFill>
                <a:latin typeface="Calibri"/>
                <a:ea typeface="Calibri"/>
                <a:cs typeface="Calibri"/>
                <a:sym typeface="Calibri"/>
              </a:rPr>
              <a:t>Aprobada mediante acuerdo </a:t>
            </a:r>
            <a:r>
              <a:rPr lang="es-ES" sz="2200" b="1" dirty="0" err="1">
                <a:solidFill>
                  <a:srgbClr val="0B416F"/>
                </a:solidFill>
                <a:latin typeface="Calibri"/>
                <a:ea typeface="Calibri"/>
                <a:cs typeface="Calibri"/>
                <a:sym typeface="Calibri"/>
              </a:rPr>
              <a:t>N°</a:t>
            </a:r>
            <a:r>
              <a:rPr lang="es-ES" sz="2200" b="1" dirty="0">
                <a:solidFill>
                  <a:srgbClr val="0B416F"/>
                </a:solidFill>
                <a:latin typeface="Calibri"/>
                <a:ea typeface="Calibri"/>
                <a:cs typeface="Calibri"/>
                <a:sym typeface="Calibri"/>
              </a:rPr>
              <a:t> 08 de 2018.</a:t>
            </a:r>
            <a:endParaRPr lang="es-ES" sz="22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E8C95C-F900-70A3-D54C-0B1F1AB02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67930"/>
              </p:ext>
            </p:extLst>
          </p:nvPr>
        </p:nvGraphicFramePr>
        <p:xfrm>
          <a:off x="304800" y="1506220"/>
          <a:ext cx="4267200" cy="67056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939636">
                  <a:extLst>
                    <a:ext uri="{9D8B030D-6E8A-4147-A177-3AD203B41FA5}">
                      <a16:colId xmlns:a16="http://schemas.microsoft.com/office/drawing/2014/main" val="2109181503"/>
                    </a:ext>
                  </a:extLst>
                </a:gridCol>
                <a:gridCol w="1151659">
                  <a:extLst>
                    <a:ext uri="{9D8B030D-6E8A-4147-A177-3AD203B41FA5}">
                      <a16:colId xmlns:a16="http://schemas.microsoft.com/office/drawing/2014/main" val="1779614371"/>
                    </a:ext>
                  </a:extLst>
                </a:gridCol>
                <a:gridCol w="1175905">
                  <a:extLst>
                    <a:ext uri="{9D8B030D-6E8A-4147-A177-3AD203B41FA5}">
                      <a16:colId xmlns:a16="http://schemas.microsoft.com/office/drawing/2014/main" val="1771272540"/>
                    </a:ext>
                  </a:extLst>
                </a:gridCol>
              </a:tblGrid>
              <a:tr h="29988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5464805"/>
                  </a:ext>
                </a:extLst>
              </a:tr>
              <a:tr h="1090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92,67%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23,17%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6,62%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1885384"/>
                  </a:ext>
                </a:extLst>
              </a:tr>
            </a:tbl>
          </a:graphicData>
        </a:graphic>
      </p:graphicFrame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4C710576-E610-A06E-E976-BA1EB602C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86" y="2358332"/>
            <a:ext cx="3199254" cy="2676052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C93215-309D-727C-55F6-52375209E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76624"/>
              </p:ext>
            </p:extLst>
          </p:nvPr>
        </p:nvGraphicFramePr>
        <p:xfrm>
          <a:off x="5156200" y="1506220"/>
          <a:ext cx="2997200" cy="68580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75800947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191470296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CANTIDAD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13343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85254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1.904.386.133,31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4720777"/>
                  </a:ext>
                </a:extLst>
              </a:tr>
            </a:tbl>
          </a:graphicData>
        </a:graphic>
      </p:graphicFrame>
      <p:pic>
        <p:nvPicPr>
          <p:cNvPr id="8" name="Imagen 7" descr="Imagen que contiene Gráfico de barras&#10;&#10;Descripción generada automáticamente">
            <a:extLst>
              <a:ext uri="{FF2B5EF4-FFF2-40B4-BE49-F238E27FC236}">
                <a16:creationId xmlns:a16="http://schemas.microsoft.com/office/drawing/2014/main" id="{1225D98E-B3BC-4B60-3FDC-CB559C255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350" y="2358332"/>
            <a:ext cx="2560410" cy="2927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CF6D9E6-5BFE-5403-7140-443FB461A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301046"/>
              </p:ext>
            </p:extLst>
          </p:nvPr>
        </p:nvGraphicFramePr>
        <p:xfrm>
          <a:off x="730250" y="1209040"/>
          <a:ext cx="3232150" cy="57404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6976">
                  <a:extLst>
                    <a:ext uri="{9D8B030D-6E8A-4147-A177-3AD203B41FA5}">
                      <a16:colId xmlns:a16="http://schemas.microsoft.com/office/drawing/2014/main" val="145196316"/>
                    </a:ext>
                  </a:extLst>
                </a:gridCol>
                <a:gridCol w="1655174">
                  <a:extLst>
                    <a:ext uri="{9D8B030D-6E8A-4147-A177-3AD203B41FA5}">
                      <a16:colId xmlns:a16="http://schemas.microsoft.com/office/drawing/2014/main" val="3488903489"/>
                    </a:ext>
                  </a:extLst>
                </a:gridCol>
              </a:tblGrid>
              <a:tr h="3772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0024663"/>
                  </a:ext>
                </a:extLst>
              </a:tr>
              <a:tr h="19681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    486.505.371,68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    1.904.386.133,31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034134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17E6DE2-4E30-D779-991F-0691CC6BC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48736"/>
              </p:ext>
            </p:extLst>
          </p:nvPr>
        </p:nvGraphicFramePr>
        <p:xfrm>
          <a:off x="4687570" y="1209040"/>
          <a:ext cx="3232150" cy="57404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36192">
                  <a:extLst>
                    <a:ext uri="{9D8B030D-6E8A-4147-A177-3AD203B41FA5}">
                      <a16:colId xmlns:a16="http://schemas.microsoft.com/office/drawing/2014/main" val="987856381"/>
                    </a:ext>
                  </a:extLst>
                </a:gridCol>
                <a:gridCol w="1595958">
                  <a:extLst>
                    <a:ext uri="{9D8B030D-6E8A-4147-A177-3AD203B41FA5}">
                      <a16:colId xmlns:a16="http://schemas.microsoft.com/office/drawing/2014/main" val="2376629048"/>
                    </a:ext>
                  </a:extLst>
                </a:gridCol>
              </a:tblGrid>
              <a:tr h="3772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6583432"/>
                  </a:ext>
                </a:extLst>
              </a:tr>
              <a:tr h="196814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92,67%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391%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1864281"/>
                  </a:ext>
                </a:extLst>
              </a:tr>
            </a:tbl>
          </a:graphicData>
        </a:graphic>
      </p:graphicFrame>
      <p:pic>
        <p:nvPicPr>
          <p:cNvPr id="7" name="Imagen 6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3EB9A60-A5B6-694D-1795-041CE4FE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30" y="2115288"/>
            <a:ext cx="2742030" cy="28695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75F0D4-563F-9F9F-A7F6-346E54C57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526" y="2115288"/>
            <a:ext cx="2302594" cy="285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dd7bd8a8d_0_2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CO" sz="2400" b="1" dirty="0">
                <a:solidFill>
                  <a:srgbClr val="0B416F"/>
                </a:solidFill>
              </a:rPr>
              <a:t>2. </a:t>
            </a:r>
            <a:r>
              <a:rPr lang="es-ES" sz="2400" b="1" dirty="0">
                <a:solidFill>
                  <a:srgbClr val="0B416F"/>
                </a:solidFill>
              </a:rPr>
              <a:t>POLÍTICA PÚBLICA DE MUJER Y GENERO EVALUACIÓN 31 DE DICIEMBRE DE 2023.</a:t>
            </a:r>
            <a:br>
              <a:rPr lang="es-ES" sz="2400" b="1" dirty="0">
                <a:solidFill>
                  <a:srgbClr val="0B416F"/>
                </a:solidFill>
              </a:rPr>
            </a:br>
            <a:r>
              <a:rPr lang="es-ES" sz="2400" b="1" dirty="0">
                <a:solidFill>
                  <a:srgbClr val="0B416F"/>
                </a:solidFill>
              </a:rPr>
              <a:t>Aprobada mediante acuerdo </a:t>
            </a:r>
            <a:r>
              <a:rPr lang="es-ES" sz="2400" b="1" dirty="0" err="1">
                <a:solidFill>
                  <a:srgbClr val="0B416F"/>
                </a:solidFill>
              </a:rPr>
              <a:t>N°</a:t>
            </a:r>
            <a:r>
              <a:rPr lang="es-ES" sz="2400" b="1" dirty="0">
                <a:solidFill>
                  <a:srgbClr val="0B416F"/>
                </a:solidFill>
              </a:rPr>
              <a:t> 03 de 2019.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F10ED8-604A-A5B1-4203-145C41D29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33931"/>
              </p:ext>
            </p:extLst>
          </p:nvPr>
        </p:nvGraphicFramePr>
        <p:xfrm>
          <a:off x="345440" y="1599565"/>
          <a:ext cx="44704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57281649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42410791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924944897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390502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96,93%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24,23%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6,92%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422527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5EBC1C2B-92A9-0AA8-854C-920A0674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4" y="2609713"/>
            <a:ext cx="4054191" cy="3162574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63C84F9-D755-539A-6A8E-FAE69308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22101"/>
              </p:ext>
            </p:extLst>
          </p:nvPr>
        </p:nvGraphicFramePr>
        <p:xfrm>
          <a:off x="5217160" y="1599565"/>
          <a:ext cx="29972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1170873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06471826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CANTIDAD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18968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941649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5.796.052.081,40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1569757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194527A-9B4C-F86C-B6C7-348D07B3D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160" y="2463851"/>
            <a:ext cx="2997200" cy="3449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1937B04-418F-C3BB-5074-A9BCA19F6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50388"/>
              </p:ext>
            </p:extLst>
          </p:nvPr>
        </p:nvGraphicFramePr>
        <p:xfrm>
          <a:off x="709930" y="1016001"/>
          <a:ext cx="3110230" cy="55880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43397">
                  <a:extLst>
                    <a:ext uri="{9D8B030D-6E8A-4147-A177-3AD203B41FA5}">
                      <a16:colId xmlns:a16="http://schemas.microsoft.com/office/drawing/2014/main" val="2747371668"/>
                    </a:ext>
                  </a:extLst>
                </a:gridCol>
                <a:gridCol w="1466833">
                  <a:extLst>
                    <a:ext uri="{9D8B030D-6E8A-4147-A177-3AD203B41FA5}">
                      <a16:colId xmlns:a16="http://schemas.microsoft.com/office/drawing/2014/main" val="1414586931"/>
                    </a:ext>
                  </a:extLst>
                </a:gridCol>
              </a:tblGrid>
              <a:tr h="3629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TOTAL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466600"/>
                  </a:ext>
                </a:extLst>
              </a:tr>
              <a:tr h="19588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    368.825.390,00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450.864.634,11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519336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5E8DF4E-C193-97FF-8096-F666864EA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05865"/>
              </p:ext>
            </p:extLst>
          </p:nvPr>
        </p:nvGraphicFramePr>
        <p:xfrm>
          <a:off x="4572000" y="1016002"/>
          <a:ext cx="3110230" cy="55880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473">
                  <a:extLst>
                    <a:ext uri="{9D8B030D-6E8A-4147-A177-3AD203B41FA5}">
                      <a16:colId xmlns:a16="http://schemas.microsoft.com/office/drawing/2014/main" val="2130830217"/>
                    </a:ext>
                  </a:extLst>
                </a:gridCol>
                <a:gridCol w="1535757">
                  <a:extLst>
                    <a:ext uri="{9D8B030D-6E8A-4147-A177-3AD203B41FA5}">
                      <a16:colId xmlns:a16="http://schemas.microsoft.com/office/drawing/2014/main" val="1480329396"/>
                    </a:ext>
                  </a:extLst>
                </a:gridCol>
              </a:tblGrid>
              <a:tr h="3629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6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6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678109"/>
                  </a:ext>
                </a:extLst>
              </a:tr>
              <a:tr h="195889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99%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122%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8108830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2609976A-05A5-8DE1-B52E-837566CBA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8" y="1943915"/>
            <a:ext cx="2555342" cy="29701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6DE528-139A-60BA-D7CA-3F6541BF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192" y="1943915"/>
            <a:ext cx="2602890" cy="297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7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CO" sz="2400" b="1" dirty="0">
                <a:solidFill>
                  <a:srgbClr val="0B416F"/>
                </a:solidFill>
              </a:rPr>
              <a:t>3. </a:t>
            </a:r>
            <a:r>
              <a:rPr lang="es-ES" sz="2400" b="1" dirty="0">
                <a:solidFill>
                  <a:srgbClr val="0B416F"/>
                </a:solidFill>
              </a:rPr>
              <a:t>POLÍTICA PÚBLICA DE JUVENTUD EVALUACIÓN 31 DE DICIEMBRE DE 2023.</a:t>
            </a:r>
            <a:br>
              <a:rPr lang="es-ES" sz="2400" b="1" dirty="0">
                <a:solidFill>
                  <a:srgbClr val="0B416F"/>
                </a:solidFill>
              </a:rPr>
            </a:br>
            <a:r>
              <a:rPr lang="es-ES" sz="2400" b="1" dirty="0">
                <a:solidFill>
                  <a:srgbClr val="0B416F"/>
                </a:solidFill>
              </a:rPr>
              <a:t>Aprobada mediante acuerdo N° 02 de 2019.</a:t>
            </a:r>
            <a:endParaRPr sz="2400" dirty="0">
              <a:solidFill>
                <a:srgbClr val="0B41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57AE29-3B83-39D9-30F1-57ADF6944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36783"/>
              </p:ext>
            </p:extLst>
          </p:nvPr>
        </p:nvGraphicFramePr>
        <p:xfrm>
          <a:off x="325120" y="1599565"/>
          <a:ext cx="44704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97362949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02431343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50437981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30079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94,63%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23,66%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6,76%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729448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0CAA79-4803-98E0-D282-5CDD130E2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44642"/>
              </p:ext>
            </p:extLst>
          </p:nvPr>
        </p:nvGraphicFramePr>
        <p:xfrm>
          <a:off x="5318760" y="1599565"/>
          <a:ext cx="29972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306944933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1889386459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PROMEDIO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66962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7383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5.303.003.531,59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864520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3569351-8193-9942-37C2-2A61719D6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83" y="2562720"/>
            <a:ext cx="4084674" cy="32159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0E99DA-880F-E214-8B4A-AFD167333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69" y="2562720"/>
            <a:ext cx="2796782" cy="32159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B03C0C-F44E-65FD-4763-7EBA97823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19617"/>
              </p:ext>
            </p:extLst>
          </p:nvPr>
        </p:nvGraphicFramePr>
        <p:xfrm>
          <a:off x="563880" y="693420"/>
          <a:ext cx="3266440" cy="68834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74743">
                  <a:extLst>
                    <a:ext uri="{9D8B030D-6E8A-4147-A177-3AD203B41FA5}">
                      <a16:colId xmlns:a16="http://schemas.microsoft.com/office/drawing/2014/main" val="1747806389"/>
                    </a:ext>
                  </a:extLst>
                </a:gridCol>
                <a:gridCol w="1591697">
                  <a:extLst>
                    <a:ext uri="{9D8B030D-6E8A-4147-A177-3AD203B41FA5}">
                      <a16:colId xmlns:a16="http://schemas.microsoft.com/office/drawing/2014/main" val="3897706439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TORAL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94259"/>
                  </a:ext>
                </a:extLst>
              </a:tr>
              <a:tr h="23600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5.814.056.292,50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5.303.003.531,59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1743328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39E6DF3-8748-AAB6-DB6F-67F74EE29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80884"/>
              </p:ext>
            </p:extLst>
          </p:nvPr>
        </p:nvGraphicFramePr>
        <p:xfrm>
          <a:off x="4728210" y="693420"/>
          <a:ext cx="3430270" cy="68834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736486">
                  <a:extLst>
                    <a:ext uri="{9D8B030D-6E8A-4147-A177-3AD203B41FA5}">
                      <a16:colId xmlns:a16="http://schemas.microsoft.com/office/drawing/2014/main" val="2422411193"/>
                    </a:ext>
                  </a:extLst>
                </a:gridCol>
                <a:gridCol w="1693784">
                  <a:extLst>
                    <a:ext uri="{9D8B030D-6E8A-4147-A177-3AD203B41FA5}">
                      <a16:colId xmlns:a16="http://schemas.microsoft.com/office/drawing/2014/main" val="1834620801"/>
                    </a:ext>
                  </a:extLst>
                </a:gridCol>
              </a:tblGrid>
              <a:tr h="4523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96196949"/>
                  </a:ext>
                </a:extLst>
              </a:tr>
              <a:tr h="236002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94,63%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106,30%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497818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28734DB-8987-FE4F-C04B-9F1E1839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06" y="1648227"/>
            <a:ext cx="2852534" cy="35615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E361E7-5705-AC45-2E5E-FB72E85AB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30" y="1648227"/>
            <a:ext cx="3023870" cy="34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93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8900" y="101600"/>
            <a:ext cx="8915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16F"/>
              </a:buClr>
              <a:buSzPts val="2400"/>
              <a:buFont typeface="Calibri"/>
              <a:buNone/>
            </a:pPr>
            <a:r>
              <a:rPr lang="es-CO" sz="2400" b="1" dirty="0">
                <a:solidFill>
                  <a:srgbClr val="0B416F"/>
                </a:solidFill>
              </a:rPr>
              <a:t>4. </a:t>
            </a:r>
            <a:r>
              <a:rPr lang="es-ES" sz="2400" b="1" dirty="0">
                <a:solidFill>
                  <a:srgbClr val="0B416F"/>
                </a:solidFill>
              </a:rPr>
              <a:t>POLÍTICA PÚBLICA DE DISCAPACIDAD EVALUACIÓN 31 DE DICIEMBRE DE 2023.</a:t>
            </a:r>
            <a:br>
              <a:rPr lang="es-ES" sz="2400" b="1" dirty="0">
                <a:solidFill>
                  <a:srgbClr val="0B416F"/>
                </a:solidFill>
              </a:rPr>
            </a:br>
            <a:r>
              <a:rPr lang="es-ES" sz="2400" b="1" dirty="0">
                <a:solidFill>
                  <a:srgbClr val="0B416F"/>
                </a:solidFill>
              </a:rPr>
              <a:t>Aprobada mediante acuerdo N° 22 de 2013.</a:t>
            </a:r>
            <a:endParaRPr sz="2400" dirty="0">
              <a:solidFill>
                <a:srgbClr val="0B416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D998A3-96E3-5B72-09F8-A3C6ADF27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432106"/>
              </p:ext>
            </p:extLst>
          </p:nvPr>
        </p:nvGraphicFramePr>
        <p:xfrm>
          <a:off x="375920" y="1599565"/>
          <a:ext cx="44704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70467949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371965416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4129032325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CUMPLIMIENTO DE LA POLITICA  EN LA VIGENCIA  2023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AL CUATRENIO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DE APORTE A LA VISIÓN 2035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11779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90,06%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22,52%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6,43%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924817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ADEF8A-C844-37C0-79CC-0A8A61F28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5303"/>
              </p:ext>
            </p:extLst>
          </p:nvPr>
        </p:nvGraphicFramePr>
        <p:xfrm>
          <a:off x="5318760" y="1599565"/>
          <a:ext cx="2997200" cy="69342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426761958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24201179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PROMEDIO DE PERSONAS IMPACTADAS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PRESUPUESTO INVERTIDO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73577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244342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3.779.662.865,17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409061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09320C85-42F5-7183-2E8D-3F5661D85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85" y="2626222"/>
            <a:ext cx="4038950" cy="31701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5D944A-F4B8-A8CC-3D9C-4C8EFD14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318" y="2626222"/>
            <a:ext cx="2997200" cy="34451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34422F6-7ECE-1F21-6C3D-6C89F0749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28551"/>
              </p:ext>
            </p:extLst>
          </p:nvPr>
        </p:nvGraphicFramePr>
        <p:xfrm>
          <a:off x="539750" y="591820"/>
          <a:ext cx="3270250" cy="67818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28396">
                  <a:extLst>
                    <a:ext uri="{9D8B030D-6E8A-4147-A177-3AD203B41FA5}">
                      <a16:colId xmlns:a16="http://schemas.microsoft.com/office/drawing/2014/main" val="815175884"/>
                    </a:ext>
                  </a:extLst>
                </a:gridCol>
                <a:gridCol w="1641854">
                  <a:extLst>
                    <a:ext uri="{9D8B030D-6E8A-4147-A177-3AD203B41FA5}">
                      <a16:colId xmlns:a16="http://schemas.microsoft.com/office/drawing/2014/main" val="3370255695"/>
                    </a:ext>
                  </a:extLst>
                </a:gridCol>
              </a:tblGrid>
              <a:tr h="4456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TOTAL DE RECURSOS PROYECTADOS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TORAL RECURSOS EJECUTADOS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4069741"/>
                  </a:ext>
                </a:extLst>
              </a:tr>
              <a:tr h="23251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 $      1.113.989.481,45 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 $       3.779.662.865,17 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30524974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61670E3-7F8E-DED9-55FD-D6ECADF6E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52491"/>
              </p:ext>
            </p:extLst>
          </p:nvPr>
        </p:nvGraphicFramePr>
        <p:xfrm>
          <a:off x="4572000" y="591820"/>
          <a:ext cx="3270250" cy="678180"/>
        </p:xfrm>
        <a:graphic>
          <a:graphicData uri="http://schemas.openxmlformats.org/drawingml/2006/table">
            <a:tbl>
              <a:tblPr>
                <a:tableStyleId>{C40726BF-A616-4CEE-8080-39C5BCDEE2C1}</a:tableStyleId>
              </a:tblPr>
              <a:tblGrid>
                <a:gridCol w="1655479">
                  <a:extLst>
                    <a:ext uri="{9D8B030D-6E8A-4147-A177-3AD203B41FA5}">
                      <a16:colId xmlns:a16="http://schemas.microsoft.com/office/drawing/2014/main" val="1870734910"/>
                    </a:ext>
                  </a:extLst>
                </a:gridCol>
                <a:gridCol w="1614771">
                  <a:extLst>
                    <a:ext uri="{9D8B030D-6E8A-4147-A177-3AD203B41FA5}">
                      <a16:colId xmlns:a16="http://schemas.microsoft.com/office/drawing/2014/main" val="859536381"/>
                    </a:ext>
                  </a:extLst>
                </a:gridCol>
              </a:tblGrid>
              <a:tr h="4456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CUMPLIMIENTO PRODUCTO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u="none" strike="noStrike">
                          <a:effectLst/>
                          <a:highlight>
                            <a:srgbClr val="BDD7EE"/>
                          </a:highlight>
                        </a:rPr>
                        <a:t>% EJECUCIÓN FINANCIERA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DD7EE"/>
                        </a:highlight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24771714"/>
                  </a:ext>
                </a:extLst>
              </a:tr>
              <a:tr h="232519"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90,06%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339%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2416968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76C5D9F7-C853-1D88-3138-54D46F34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0" y="1498693"/>
            <a:ext cx="2799308" cy="349509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363B7A-930E-0B06-B34E-8A6BA395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471" y="1498693"/>
            <a:ext cx="2799308" cy="33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27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730</Words>
  <Application>Microsoft Office PowerPoint</Application>
  <PresentationFormat>Presentación en pantalla (4:3)</PresentationFormat>
  <Paragraphs>158</Paragraphs>
  <Slides>18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Arial Narrow</vt:lpstr>
      <vt:lpstr>Calibri</vt:lpstr>
      <vt:lpstr>Tema de Office</vt:lpstr>
      <vt:lpstr>Presentación de PowerPoint</vt:lpstr>
      <vt:lpstr>1. POLÍTICA PÚBLICA INTEGRAL FRENTE AL PROBLEMA DE LAS SUSTANCIAS PSICOACTIVAS EVALUACIÓN 31 DE DICIEMBRE DE 2023. Aprobada mediante acuerdo N° 08 de 2018.</vt:lpstr>
      <vt:lpstr>Presentación de PowerPoint</vt:lpstr>
      <vt:lpstr>2. POLÍTICA PÚBLICA DE MUJER Y GENERO EVALUACIÓN 31 DE DICIEMBRE DE 2023. Aprobada mediante acuerdo N° 03 de 2019.</vt:lpstr>
      <vt:lpstr>Presentación de PowerPoint</vt:lpstr>
      <vt:lpstr>3. POLÍTICA PÚBLICA DE JUVENTUD EVALUACIÓN 31 DE DICIEMBRE DE 2023. Aprobada mediante acuerdo N° 02 de 2019.</vt:lpstr>
      <vt:lpstr>Presentación de PowerPoint</vt:lpstr>
      <vt:lpstr>4. POLÍTICA PÚBLICA DE DISCAPACIDAD EVALUACIÓN 31 DE DICIEMBRE DE 2023. Aprobada mediante acuerdo N° 22 de 2013.</vt:lpstr>
      <vt:lpstr>Presentación de PowerPoint</vt:lpstr>
      <vt:lpstr>5. POLÍTICA PÚBLICA PIIAF EVALUACIÓN 31 DE DICIEMBRE DE 2023. Aprobada mediante acuerdo N° 12 de 2019.</vt:lpstr>
      <vt:lpstr>Presentación de PowerPoint</vt:lpstr>
      <vt:lpstr>6. POLÍTICA PÚBLICA PIIAF EVALUACIÓN 31 DE DICIEMBRE DE 2023. Aprobada mediante acuerdo N° 14 de 2021.</vt:lpstr>
      <vt:lpstr>Presentación de PowerPoint</vt:lpstr>
      <vt:lpstr>7. POLÍTICA PÚBLICA DE CULTURA EVALUACIÓN 31 DE DICIEMBRE DE 2023. Aprobada mediante acuerdo N° 17 de 2022.</vt:lpstr>
      <vt:lpstr>Presentación de PowerPoint</vt:lpstr>
      <vt:lpstr>8. POLÍTICA PÚBLICA DE VIVIENDA EVALUACIÓN 31 DE DICIEMBRE DE 2023. Aprobada mediante acuerdo N° 08 de 2023.</vt:lpstr>
      <vt:lpstr>Presentación de PowerPoint</vt:lpstr>
      <vt:lpstr>Nota Aclaratoria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Paso Normal  Estudios</cp:lastModifiedBy>
  <cp:revision>50</cp:revision>
  <dcterms:created xsi:type="dcterms:W3CDTF">2024-02-01T14:04:45Z</dcterms:created>
  <dcterms:modified xsi:type="dcterms:W3CDTF">2024-07-25T21:59:34Z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2024-07-25T17:25:49Z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ac58d7a9-f51a-4dec-82be-f81528483fe1</vt:lpwstr>
  </property>
  <property fmtid="{D5CDD505-2E9C-101B-9397-08002B2CF9AE}" pid="7" name="MSIP_Label_defa4170-0d19-0005-0004-bc88714345d2_ActionId">
    <vt:lpwstr>027d19dc-0e39-4e55-bc9a-6f35186ed5ad</vt:lpwstr>
  </property>
  <property fmtid="{D5CDD505-2E9C-101B-9397-08002B2CF9AE}" pid="8" name="MSIP_Label_defa4170-0d19-0005-0004-bc88714345d2_ContentBits">
    <vt:lpwstr>0</vt:lpwstr>
  </property>
</Properties>
</file>